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63" r:id="rId9"/>
    <p:sldId id="293" r:id="rId10"/>
    <p:sldId id="295" r:id="rId11"/>
    <p:sldId id="294" r:id="rId12"/>
    <p:sldId id="296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1" r:id="rId21"/>
    <p:sldId id="273" r:id="rId22"/>
    <p:sldId id="274" r:id="rId23"/>
    <p:sldId id="275" r:id="rId24"/>
    <p:sldId id="276" r:id="rId25"/>
    <p:sldId id="279" r:id="rId26"/>
    <p:sldId id="284" r:id="rId27"/>
    <p:sldId id="281" r:id="rId28"/>
    <p:sldId id="282" r:id="rId29"/>
    <p:sldId id="283" r:id="rId30"/>
    <p:sldId id="285" r:id="rId31"/>
    <p:sldId id="280" r:id="rId32"/>
    <p:sldId id="277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Jianying (NIH/NIEHS) [C]" initials="LJ([" lastIdx="0" clrIdx="0">
    <p:extLst>
      <p:ext uri="{19B8F6BF-5375-455C-9EA6-DF929625EA0E}">
        <p15:presenceInfo xmlns:p15="http://schemas.microsoft.com/office/powerpoint/2012/main" userId="S::li11@nih.gov::8450fdad-4130-4612-811d-16b26a9be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675" autoAdjust="0"/>
  </p:normalViewPr>
  <p:slideViewPr>
    <p:cSldViewPr snapToGrid="0">
      <p:cViewPr varScale="1">
        <p:scale>
          <a:sx n="70" d="100"/>
          <a:sy n="70" d="100"/>
        </p:scale>
        <p:origin x="9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1570E-02BB-4AA6-86A8-8B028B23596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26613-5644-469F-9066-6A9855E2E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196 overlap with PAM50!!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2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P10_3 could be an outlier!!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NKO have most down-regulated genes</a:t>
            </a:r>
          </a:p>
          <a:p>
            <a:r>
              <a:rPr lang="en-US" dirty="0"/>
              <a:t>P70_1_2: have up-regulated genes, P70_3 are more like 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8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20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5FAF-043E-4212-ADAB-257351A51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3D56A-677A-4846-8E01-91ECA451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CF2D-3D3A-4B26-8FC1-280161E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8C5-0F3A-4922-807F-B639ECA8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3D09-EC98-43B3-9535-05C99D66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A0A-F2E1-4AB6-B814-94F328A6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00A30-0BC1-47F5-945A-B03D39E0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BBCC-E210-4B35-9244-AEEBC80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16BED-56D4-48CA-AB34-1A171566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3E8B-BCE3-489C-A900-00FA0CE6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AC71B-FA0E-4263-8803-FF236D6CB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631C3-0353-4ADE-8030-349613378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6C79-7A9D-4F35-8323-B787DE9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E926-7735-4D9F-A5D6-0DC2437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C41-C173-4055-A4DE-91401C93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9E1A-5108-4C62-BDFC-5ECA8135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2CF5-A763-4529-AF71-4964E955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2B8A-D8CC-4B4A-80D7-B86FE30A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6A3-BA99-4709-9FE8-649F3034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C71A-E021-40B8-9CD7-9962235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B36E-A860-4BE8-8522-A5B0D07B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F2A63-FA88-4048-B3D6-4CB54E93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99A4-F3FD-44F0-957F-6D793BBE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884F0-2BE9-4A6F-B775-DD1F4FF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8A59-02F7-408E-B4DB-D5FA7C1A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3FD-2006-4034-AD78-279DFDD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FCCC-0B61-4F39-A935-DD8E238D9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E2A66-6A3B-416F-A1E9-9673F9EDE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1FF6E-E801-4C0D-B2BB-52268E64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23CB-3584-493C-B34C-176DF589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19F8-0B40-4246-90A7-B2DC073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CC9-E2CF-46AC-9F24-B51CDD25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8A3B-2087-4167-A7C8-4D4EB811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1C976-2FE9-45B4-BE2D-E40133DEE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DEF8-F5CF-48B3-B163-FB4B7A0B8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31729-5FDF-4E07-A0EB-ABFE6A11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461A0-8ABA-4C79-8E81-C708FBF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20F8D-912A-432C-86F0-06A9700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2AFDA-73AC-4BA4-AFF2-0C9E90D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E3B-4E1A-4371-9C60-2E3F9D4F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3E4EE-1C81-4603-A137-7ADAB29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1EAD-E150-45E0-B6C9-720F7B80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6C38-239E-4646-BAEE-66048343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5C145-3088-498C-9C68-2B502E90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0A08-5011-4D25-B4C2-D2ED3E2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318A-A44F-455C-851F-ED751F41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ED3A-711E-4E6E-AB40-BCCE4510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1049-3632-4F61-AA8D-6EDCD751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922EA-C1BF-4CD7-8CD7-331B0B5D9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8F3F8-0712-4B8B-A463-3531E8A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073D1-54DD-4FE2-97B1-68853D2F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B417-DF3E-4129-91BC-B03D60BF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86DC-C4EC-4BAC-BA12-273AA722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941F-14FE-44EB-82E7-3326AA831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21576-C4D8-4536-8726-20DB95BF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7EAFA-03C6-491B-BE91-6F64E6FC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3C64-19D0-4B9B-A906-5DC1AA16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AC4-7F08-486F-A875-14B068E5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2B3FF-B51D-4A62-9CDC-04D317C1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69DE-1FB2-4F76-AB0A-0D0DB8F6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301F-6D83-43A9-B2E3-05FB923E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BC74-0278-49E2-A3AC-B0060C820A5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AFB8B-547F-4D8D-BA12-F6AAA260D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9E722-6717-4B9F-9F7E-303C0A68A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waybene.shinyapps.io/miRNATag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4EE9-F00C-434F-9D9B-18DC4F09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pass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47D9-9338-4A8E-BB8B-46B64CD7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samples: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Control: K70 (3 samples)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P10-treated: K70P10 (2 samples, sample#3 removed)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MD-treated: K70MD (3 samples)</a:t>
            </a:r>
          </a:p>
          <a:p>
            <a:r>
              <a:rPr lang="en-US" b="1" dirty="0"/>
              <a:t>Purpose: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validate P10 and MD as inhibitors of the NRF2 pathway in human ESCC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find additional pathways affected by P10 and/or MD for future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9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FE40B-75C8-43C2-9177-F9EBEE16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9" y="341256"/>
            <a:ext cx="5493939" cy="6175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157EE-47DF-4BBC-9102-4D3A2EDA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63" y="341256"/>
            <a:ext cx="5493939" cy="61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0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90826-E64E-4910-AD6F-8F149A90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74" y="0"/>
            <a:ext cx="6996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F9878-77D9-414B-8D4D-9E87ED18E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35" y="0"/>
            <a:ext cx="7448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E72B8-6E14-4BFF-80BB-E07316EEA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" y="3362325"/>
            <a:ext cx="5290581" cy="3495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C0880-D0C8-4D94-B6AB-1862CB48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4" y="0"/>
            <a:ext cx="5290581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9D4C93-F3C6-4CEF-A7FB-9619602CDC58}"/>
              </a:ext>
            </a:extLst>
          </p:cNvPr>
          <p:cNvSpPr txBox="1"/>
          <p:nvPr/>
        </p:nvSpPr>
        <p:spPr>
          <a:xfrm>
            <a:off x="2827898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83 DEGs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94505-483E-4B37-A482-FA4069529D06}"/>
              </a:ext>
            </a:extLst>
          </p:cNvPr>
          <p:cNvSpPr txBox="1"/>
          <p:nvPr/>
        </p:nvSpPr>
        <p:spPr>
          <a:xfrm>
            <a:off x="2749351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661 DEGs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3B281-20AA-43B5-A70A-CEA047A9E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3362325"/>
            <a:ext cx="5290582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B9479-F862-4E54-92C6-0B31E16B0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0"/>
            <a:ext cx="5290582" cy="3495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AC1585-9556-49F0-A591-9DAF3A5CBC5D}"/>
              </a:ext>
            </a:extLst>
          </p:cNvPr>
          <p:cNvSpPr txBox="1"/>
          <p:nvPr/>
        </p:nvSpPr>
        <p:spPr>
          <a:xfrm>
            <a:off x="8824668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484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EE998-2220-4839-891F-11BDC8FB684A}"/>
              </a:ext>
            </a:extLst>
          </p:cNvPr>
          <p:cNvSpPr txBox="1"/>
          <p:nvPr/>
        </p:nvSpPr>
        <p:spPr>
          <a:xfrm>
            <a:off x="8863900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40 DEGs</a:t>
            </a:r>
          </a:p>
        </p:txBody>
      </p:sp>
    </p:spTree>
    <p:extLst>
      <p:ext uri="{BB962C8B-B14F-4D97-AF65-F5344CB8AC3E}">
        <p14:creationId xmlns:p14="http://schemas.microsoft.com/office/powerpoint/2010/main" val="321686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E503-D59B-4475-A701-8D54673F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3530530"/>
            <a:ext cx="4122000" cy="332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66FD7-1D83-4FDC-882A-9CB48FFC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3530531"/>
            <a:ext cx="4122000" cy="3327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DD-7ABB-4E21-B172-6E84A9A6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-1"/>
            <a:ext cx="4122000" cy="332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BED6A-293A-4D98-A73A-78B295AD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0"/>
            <a:ext cx="4122000" cy="332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35446-3ADA-4D1E-8F83-CE8D85C4D5D6}"/>
              </a:ext>
            </a:extLst>
          </p:cNvPr>
          <p:cNvSpPr txBox="1"/>
          <p:nvPr/>
        </p:nvSpPr>
        <p:spPr>
          <a:xfrm>
            <a:off x="8528688" y="445687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220 DEGs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399EA-1F3D-4CC4-B30A-07A285E828BC}"/>
              </a:ext>
            </a:extLst>
          </p:cNvPr>
          <p:cNvSpPr txBox="1"/>
          <p:nvPr/>
        </p:nvSpPr>
        <p:spPr>
          <a:xfrm>
            <a:off x="8528687" y="401452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125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F7FF-1D59-4D72-9AC7-3215DCF7D49A}"/>
              </a:ext>
            </a:extLst>
          </p:cNvPr>
          <p:cNvSpPr txBox="1"/>
          <p:nvPr/>
        </p:nvSpPr>
        <p:spPr>
          <a:xfrm>
            <a:off x="2487307" y="4005356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63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E3C24-7862-4A2D-84DA-8093A6835BB0}"/>
              </a:ext>
            </a:extLst>
          </p:cNvPr>
          <p:cNvSpPr txBox="1"/>
          <p:nvPr/>
        </p:nvSpPr>
        <p:spPr>
          <a:xfrm>
            <a:off x="2487307" y="49115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102 DEGs</a:t>
            </a:r>
          </a:p>
        </p:txBody>
      </p:sp>
    </p:spTree>
    <p:extLst>
      <p:ext uri="{BB962C8B-B14F-4D97-AF65-F5344CB8AC3E}">
        <p14:creationId xmlns:p14="http://schemas.microsoft.com/office/powerpoint/2010/main" val="2817172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ACC1E-0D2C-469C-8793-AAD49535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1" y="2488571"/>
            <a:ext cx="5787246" cy="40344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279375-CF72-406B-8D40-C4D6D086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K70_vs_K70MD_pvalue01_fc4  - DEGs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F8478-3AA2-4987-9EB3-34F28C5E2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24" y="2603188"/>
            <a:ext cx="6391776" cy="39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7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58501-A3CD-4EE8-BEE4-37001B7D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3" y="1796902"/>
            <a:ext cx="5902400" cy="4114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42757-D0D7-4883-9A3E-8B6CD254E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09" y="1796902"/>
            <a:ext cx="6227438" cy="4114689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8C6BA9-219D-474D-A048-F7C9F397B0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K70_vs_P10_pvalue05_fc4  - DEGs (421)</a:t>
            </a:r>
          </a:p>
        </p:txBody>
      </p:sp>
    </p:spTree>
    <p:extLst>
      <p:ext uri="{BB962C8B-B14F-4D97-AF65-F5344CB8AC3E}">
        <p14:creationId xmlns:p14="http://schemas.microsoft.com/office/powerpoint/2010/main" val="262821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FED3-B63C-48C4-807D-AC4FDC93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K70_vs_NKO70_pvalue05_fc2  - DEGs (661)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9AC5F-AF82-4EA1-BD25-440F9A81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368"/>
            <a:ext cx="5655302" cy="3942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102A8-E738-4D31-9CA8-EA71F287D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2" y="2532874"/>
            <a:ext cx="5865627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56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979A75F-B88C-4C12-BC13-031029BB885C}"/>
              </a:ext>
            </a:extLst>
          </p:cNvPr>
          <p:cNvGrpSpPr/>
          <p:nvPr/>
        </p:nvGrpSpPr>
        <p:grpSpPr>
          <a:xfrm>
            <a:off x="492702" y="490331"/>
            <a:ext cx="11206596" cy="4936434"/>
            <a:chOff x="492702" y="1166192"/>
            <a:chExt cx="11206596" cy="49364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32312F-7B31-40CE-A7E5-8B21A04B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02" y="1166192"/>
              <a:ext cx="5364782" cy="49364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E4EC47-CB91-4E9B-912A-9D54AC161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469" y="1166192"/>
              <a:ext cx="5717829" cy="493643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527704-4C45-4129-AAC2-D406410865D3}"/>
              </a:ext>
            </a:extLst>
          </p:cNvPr>
          <p:cNvSpPr txBox="1"/>
          <p:nvPr/>
        </p:nvSpPr>
        <p:spPr>
          <a:xfrm>
            <a:off x="76563" y="5658777"/>
            <a:ext cx="12038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DDIT4,GJB4, IL21R ,MAP3K7CL, MOBP, ODAPH ,RAET1L, RFX8, SPINK2, SPINK6, SYTL2, ZBED2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LINC01204, LINC02321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LOC101929128, LOC102546229, LOC105379051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32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48" y="0"/>
            <a:ext cx="735770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0A6091-9B17-4C15-B631-48F0ACDADEBF}"/>
              </a:ext>
            </a:extLst>
          </p:cNvPr>
          <p:cNvSpPr/>
          <p:nvPr/>
        </p:nvSpPr>
        <p:spPr>
          <a:xfrm>
            <a:off x="6944139" y="2319130"/>
            <a:ext cx="1669774" cy="246490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0" y="3089917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</p:spTree>
    <p:extLst>
      <p:ext uri="{BB962C8B-B14F-4D97-AF65-F5344CB8AC3E}">
        <p14:creationId xmlns:p14="http://schemas.microsoft.com/office/powerpoint/2010/main" val="74620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1466-DA97-409E-9C32-85B9B901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4629-883A-4B4D-95CA-3A4DD037C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(DEG1) by comparing K70 vs K70P10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(DEG2) by comparing K70 vs K70MD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Use David’s gene list as DEG3 (229 positive and 5 negative). Note: Positive genes are upregulated in NRF2</a:t>
            </a:r>
            <a:r>
              <a:rPr lang="en-US" sz="1900" baseline="30000" dirty="0"/>
              <a:t>high</a:t>
            </a:r>
            <a:r>
              <a:rPr lang="en-US" sz="1900" dirty="0"/>
              <a:t> ESCC as compared with NRF2</a:t>
            </a:r>
            <a:r>
              <a:rPr lang="en-US" sz="1900" baseline="30000" dirty="0"/>
              <a:t>low</a:t>
            </a:r>
            <a:r>
              <a:rPr lang="en-US" sz="1900" dirty="0"/>
              <a:t> ESCC, and negative genes are downregulated. Therefore these 234 genes may be designated as “NRF2-responsive genes in human ESCC”.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PCA of K70 (3 samples), K70MD (3 samples), and K70P10 (2 samples) to show distinct clustering</a:t>
            </a:r>
          </a:p>
          <a:p>
            <a:pPr marL="514350" lvl="0" indent="-514350">
              <a:buAutoNum type="arabicPeriod" startAt="5"/>
            </a:pPr>
            <a:r>
              <a:rPr lang="en-US" sz="1900" dirty="0"/>
              <a:t>VENN diagram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DEG2: </a:t>
            </a:r>
            <a:r>
              <a:rPr lang="zh-CN" altLang="en-US" sz="1900" dirty="0"/>
              <a:t>理论上</a:t>
            </a:r>
            <a:r>
              <a:rPr lang="en-US" sz="1900" dirty="0"/>
              <a:t>DEG2</a:t>
            </a:r>
            <a:r>
              <a:rPr lang="zh-CN" altLang="en-US" sz="1900" dirty="0"/>
              <a:t>应该包括</a:t>
            </a:r>
            <a:r>
              <a:rPr lang="en-US" sz="1900" dirty="0"/>
              <a:t>&gt;=50% DEG1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DEG3: </a:t>
            </a:r>
            <a:r>
              <a:rPr lang="zh-CN" altLang="en-US" sz="1900" dirty="0"/>
              <a:t>说明</a:t>
            </a:r>
            <a:r>
              <a:rPr lang="en-US" sz="1900" dirty="0"/>
              <a:t>P10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DEG2 and DEG3: </a:t>
            </a:r>
            <a:r>
              <a:rPr lang="zh-CN" altLang="en-US" sz="1900" dirty="0"/>
              <a:t>说明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DEG1, DEG2 and DEG3</a:t>
            </a:r>
            <a:r>
              <a:rPr lang="zh-CN" altLang="en-US" sz="1900" dirty="0"/>
              <a:t>：说明</a:t>
            </a:r>
            <a:r>
              <a:rPr lang="en-US" sz="1900" dirty="0"/>
              <a:t>P10</a:t>
            </a:r>
            <a:r>
              <a:rPr lang="zh-CN" altLang="en-US" sz="1900" dirty="0"/>
              <a:t>或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处理细胞后，那些共同变化的基因中有多少受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31399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781A-8D6C-47C6-A5B2-87AC7741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Common DEGs (K70MD &amp; K70P10) – 593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1DF3-57D9-4201-8A95-ED851A9D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9" y="1980511"/>
            <a:ext cx="5923104" cy="4274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D6264-4FF4-419A-A23B-30CE9BBA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70" y="2511987"/>
            <a:ext cx="4739286" cy="37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89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28029-9670-4FEB-90F2-5AAE0B907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14" y="0"/>
            <a:ext cx="6242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7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A954C-723F-4CF5-999F-697BDD1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" y="1033669"/>
            <a:ext cx="12113433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4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34" y="871388"/>
            <a:ext cx="5096566" cy="4750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1961322" y="5777948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7B7A9-4B20-438C-995F-C98E43C5E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61" y="1080052"/>
            <a:ext cx="5096565" cy="4697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5ECE3-FCAE-498D-9F83-B65A6D64FA62}"/>
              </a:ext>
            </a:extLst>
          </p:cNvPr>
          <p:cNvSpPr txBox="1"/>
          <p:nvPr/>
        </p:nvSpPr>
        <p:spPr>
          <a:xfrm>
            <a:off x="7692887" y="573156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126643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2E6F2-1850-41DE-8980-0E3C882C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62" y="991800"/>
            <a:ext cx="5064232" cy="487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BEE40-B46A-4A23-B747-0E173D332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0" y="622852"/>
            <a:ext cx="5064232" cy="487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60E1-12B8-4C4B-8D60-08864D3CFD8F}"/>
              </a:ext>
            </a:extLst>
          </p:cNvPr>
          <p:cNvSpPr txBox="1"/>
          <p:nvPr/>
        </p:nvSpPr>
        <p:spPr>
          <a:xfrm>
            <a:off x="1824671" y="5128592"/>
            <a:ext cx="3452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for K70MD were selected at </a:t>
            </a:r>
          </a:p>
          <a:p>
            <a:r>
              <a:rPr lang="en-US" dirty="0"/>
              <a:t>adjusted p-value &lt; 0.01, and FC &gt; 4</a:t>
            </a:r>
          </a:p>
          <a:p>
            <a:endParaRPr lang="en-US" dirty="0"/>
          </a:p>
          <a:p>
            <a:r>
              <a:rPr lang="en-US" dirty="0"/>
              <a:t>DEGs for P10 were selected at </a:t>
            </a:r>
          </a:p>
          <a:p>
            <a:r>
              <a:rPr lang="en-US" dirty="0"/>
              <a:t>adjusted p-value &lt; 0.01, and FC &gt;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6D8AD7-F911-40B4-B0CA-9FB75701D9F1}"/>
              </a:ext>
            </a:extLst>
          </p:cNvPr>
          <p:cNvSpPr/>
          <p:nvPr/>
        </p:nvSpPr>
        <p:spPr>
          <a:xfrm>
            <a:off x="2956218" y="2570921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030C7DCC-CA95-4D75-B5E2-E022BC2E374E}"/>
              </a:ext>
            </a:extLst>
          </p:cNvPr>
          <p:cNvSpPr/>
          <p:nvPr/>
        </p:nvSpPr>
        <p:spPr>
          <a:xfrm rot="-600000">
            <a:off x="3071291" y="918046"/>
            <a:ext cx="7756361" cy="9838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C33B2D-8A0C-459F-9ED6-8EE1239578D3}"/>
              </a:ext>
            </a:extLst>
          </p:cNvPr>
          <p:cNvSpPr/>
          <p:nvPr/>
        </p:nvSpPr>
        <p:spPr>
          <a:xfrm>
            <a:off x="8525021" y="2665918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6AE34-9272-4CC0-BB7A-934E96B281C6}"/>
              </a:ext>
            </a:extLst>
          </p:cNvPr>
          <p:cNvSpPr txBox="1"/>
          <p:nvPr/>
        </p:nvSpPr>
        <p:spPr>
          <a:xfrm>
            <a:off x="7825407" y="579782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2401518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8" y="1906565"/>
            <a:ext cx="4649702" cy="4475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28EAD-54FF-45DF-A81D-313DF0F0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74" y="2244568"/>
            <a:ext cx="4886996" cy="4137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B69AAC-F745-4F9F-9A3E-DE47943F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385655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5216E-DF69-4E91-8631-D800E1BC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69" y="1815922"/>
            <a:ext cx="8151795" cy="44580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987D2A-0839-4A1F-A2CA-D5243006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707341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CD3B0-5BA3-4D90-9BF9-0CDB5CEF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148606"/>
            <a:ext cx="8115300" cy="40100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E1E8B-2771-42FE-A298-80E3F87D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– disease related results </a:t>
            </a:r>
            <a:r>
              <a:rPr lang="en-US" sz="3200" dirty="0"/>
              <a:t>(ESCC_196_signatures)</a:t>
            </a:r>
          </a:p>
        </p:txBody>
      </p:sp>
    </p:spTree>
    <p:extLst>
      <p:ext uri="{BB962C8B-B14F-4D97-AF65-F5344CB8AC3E}">
        <p14:creationId xmlns:p14="http://schemas.microsoft.com/office/powerpoint/2010/main" val="173160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0F372-31F1-458C-A582-EE2D21E06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71" y="0"/>
            <a:ext cx="590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2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8DEF1-0CC6-4941-8AC3-17900D02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25" y="0"/>
            <a:ext cx="7692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F716-9801-420A-90AD-C273A2B6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 --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2E77-9EFA-4723-9930-5AC3063C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lvl="0" indent="-514350">
              <a:buAutoNum type="arabicPeriod" startAt="6"/>
            </a:pPr>
            <a:r>
              <a:rPr lang="en-US" dirty="0"/>
              <a:t>Heatmap</a:t>
            </a:r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DEG3</a:t>
            </a:r>
            <a:r>
              <a:rPr lang="zh-CN" altLang="en-US" dirty="0"/>
              <a:t>（</a:t>
            </a:r>
            <a:r>
              <a:rPr lang="en-US" dirty="0"/>
              <a:t>234</a:t>
            </a:r>
            <a:r>
              <a:rPr lang="zh-CN" altLang="en-US" dirty="0"/>
              <a:t>个基因）做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DEG1/DEG2/DEG3 overlap</a:t>
            </a:r>
            <a:r>
              <a:rPr lang="zh-CN" altLang="en-US" dirty="0"/>
              <a:t>的基因，做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514350" lvl="0" indent="-514350">
              <a:buAutoNum type="arabicPeriod" startAt="6"/>
            </a:pPr>
            <a:r>
              <a:rPr lang="en-US" dirty="0"/>
              <a:t>Pathway analysis</a:t>
            </a:r>
          </a:p>
          <a:p>
            <a:pPr marL="914400" lvl="1" indent="-457200">
              <a:buAutoNum type="alphaLcPeriod"/>
            </a:pPr>
            <a:r>
              <a:rPr lang="en-US" dirty="0"/>
              <a:t>DEG1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证明</a:t>
            </a:r>
            <a:r>
              <a:rPr lang="en-US" altLang="zh-CN" dirty="0"/>
              <a:t>, </a:t>
            </a:r>
            <a:r>
              <a:rPr lang="zh-CN" altLang="en-US" dirty="0"/>
              <a:t> </a:t>
            </a:r>
            <a:r>
              <a:rPr lang="en-US" dirty="0"/>
              <a:t>P10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DEG2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，证明</a:t>
            </a:r>
            <a:r>
              <a:rPr lang="en-US" dirty="0"/>
              <a:t>MD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DEG3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，佐证这个</a:t>
            </a:r>
            <a:r>
              <a:rPr lang="en-US" dirty="0"/>
              <a:t>list</a:t>
            </a:r>
            <a:r>
              <a:rPr lang="zh-CN" altLang="en-US" dirty="0"/>
              <a:t>确实是</a:t>
            </a:r>
            <a:r>
              <a:rPr lang="en-US" dirty="0"/>
              <a:t>NRF2 pathway</a:t>
            </a:r>
            <a:r>
              <a:rPr lang="zh-CN" altLang="en-US" dirty="0"/>
              <a:t>（当然会包括一些其它通路，而且所谓</a:t>
            </a:r>
            <a:r>
              <a:rPr lang="en-US" dirty="0"/>
              <a:t>NRF2 pathway</a:t>
            </a:r>
            <a:r>
              <a:rPr lang="zh-CN" altLang="en-US" dirty="0"/>
              <a:t>是一大类，在数据库里会显示为很多不同名字的通路，比如</a:t>
            </a:r>
            <a:r>
              <a:rPr lang="en-US" dirty="0"/>
              <a:t>redox regulation, response to oxidative stress, drug metabolism, …</a:t>
            </a:r>
            <a:r>
              <a:rPr lang="zh-CN" altLang="en-US" dirty="0"/>
              <a:t>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4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2054-2198-433B-AD38-C33EA9CD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 signature -- disease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091BA-D84C-4711-99CE-9DA3AA89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4" y="1880315"/>
            <a:ext cx="5773877" cy="4974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9A5B7-BD9A-4732-B53D-62A2532AEC0C}"/>
              </a:ext>
            </a:extLst>
          </p:cNvPr>
          <p:cNvSpPr txBox="1"/>
          <p:nvPr/>
        </p:nvSpPr>
        <p:spPr>
          <a:xfrm>
            <a:off x="7791718" y="6454238"/>
            <a:ext cx="421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https://2waybene.shinyapps.io/miRNATag/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0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EDE7-8298-4B4B-964B-7EB9B8F8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5295-F5C1-403F-8CB7-1F169169F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96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8" y="0"/>
            <a:ext cx="7125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1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8BDDC-730F-4057-9DD1-9280C395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9062"/>
            <a:ext cx="8763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3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91B3-FCCD-47C8-A033-7291DF8D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5E0A-C9D7-457C-A0AC-01ADF585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Samples</a:t>
            </a:r>
          </a:p>
          <a:p>
            <a:pPr lvl="1"/>
            <a:r>
              <a:rPr lang="en-US" dirty="0"/>
              <a:t>SH (3 samples)</a:t>
            </a:r>
          </a:p>
          <a:p>
            <a:pPr lvl="1"/>
            <a:r>
              <a:rPr lang="en-US" dirty="0"/>
              <a:t>AG (3 samples)</a:t>
            </a:r>
          </a:p>
          <a:p>
            <a:r>
              <a:rPr lang="en-US" b="1" dirty="0"/>
              <a:t>Objectives</a:t>
            </a:r>
          </a:p>
          <a:p>
            <a:pPr lvl="1"/>
            <a:r>
              <a:rPr lang="en-US" dirty="0"/>
              <a:t> to find differentially expressed genes and pathways due to AG treatment in mouse cells</a:t>
            </a:r>
          </a:p>
          <a:p>
            <a:r>
              <a:rPr lang="en-US" b="1" dirty="0"/>
              <a:t>Analysis</a:t>
            </a:r>
          </a:p>
          <a:p>
            <a:pPr lvl="1"/>
            <a:r>
              <a:rPr lang="en-US" dirty="0"/>
              <a:t>PCA: to show SH samples and AG samples cluster in two distinct groups. If not, some samples may be eliminated in the following analyses.</a:t>
            </a:r>
          </a:p>
          <a:p>
            <a:pPr lvl="1"/>
            <a:r>
              <a:rPr lang="en-US" dirty="0"/>
              <a:t>DEG4 (p&lt;0.01, log2FC&gt;1 or &lt;-1)</a:t>
            </a:r>
          </a:p>
          <a:p>
            <a:pPr lvl="1"/>
            <a:r>
              <a:rPr lang="en-US" dirty="0"/>
              <a:t>Heatmap using DEG4</a:t>
            </a:r>
          </a:p>
          <a:p>
            <a:pPr lvl="1"/>
            <a:r>
              <a:rPr lang="en-US" dirty="0"/>
              <a:t>Pathway analysis: to find what pathways may be upregulated/downregulated by AG treatment.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3D16-6F9D-44C7-B0A6-43C159FD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AF9A4-B8A3-4166-ABA9-5518B3D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</a:t>
            </a:r>
            <a:r>
              <a:rPr lang="en-US" dirty="0">
                <a:sym typeface="Wingdings" panose="05000000000000000000" pitchFamily="2" charset="2"/>
              </a:rPr>
              <a:t> DEseq2</a:t>
            </a:r>
          </a:p>
          <a:p>
            <a:r>
              <a:rPr lang="en-US" dirty="0">
                <a:sym typeface="Wingdings" panose="05000000000000000000" pitchFamily="2" charset="2"/>
              </a:rPr>
              <a:t>Salmon  quantitative method?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557A-40DB-4D0A-9DB1-F148B82A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Finalize DESeq2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3775-1696-4DCF-983F-460CE9BB2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3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04486-4E3E-41DB-A298-CF441DDEB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8" y="3365731"/>
            <a:ext cx="5388541" cy="33497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63313F-CDB7-444A-914D-B91BFAC95DF5}"/>
              </a:ext>
            </a:extLst>
          </p:cNvPr>
          <p:cNvGrpSpPr/>
          <p:nvPr/>
        </p:nvGrpSpPr>
        <p:grpSpPr>
          <a:xfrm>
            <a:off x="300048" y="167065"/>
            <a:ext cx="5388541" cy="3349796"/>
            <a:chOff x="246260" y="154769"/>
            <a:chExt cx="5388541" cy="3349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58C91-621E-4F0B-8B5F-2D281340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60" y="154769"/>
              <a:ext cx="5388541" cy="3349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C29CB-3B3B-4ED5-9F54-D496545DA9FC}"/>
                </a:ext>
              </a:extLst>
            </p:cNvPr>
            <p:cNvSpPr txBox="1"/>
            <p:nvPr/>
          </p:nvSpPr>
          <p:spPr>
            <a:xfrm>
              <a:off x="2490567" y="620070"/>
              <a:ext cx="860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2550 DEGs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3EC6B6-C337-416B-BCF1-DB1CFA601776}"/>
              </a:ext>
            </a:extLst>
          </p:cNvPr>
          <p:cNvSpPr txBox="1"/>
          <p:nvPr/>
        </p:nvSpPr>
        <p:spPr>
          <a:xfrm>
            <a:off x="2563847" y="3831032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2016 DEGs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52322D-D309-4BB8-A57E-2B110D0AB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40" y="3535067"/>
            <a:ext cx="4344529" cy="3322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1C2B56-F0BD-4291-AE9A-6E2595369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63" y="230891"/>
            <a:ext cx="4098609" cy="3134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B9189A-8E7D-4E9E-82A5-B6D004420648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1727 DEGs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44DA8-53DD-40C7-AAFF-AE14CD9DC41D}"/>
              </a:ext>
            </a:extLst>
          </p:cNvPr>
          <p:cNvSpPr txBox="1"/>
          <p:nvPr/>
        </p:nvSpPr>
        <p:spPr>
          <a:xfrm>
            <a:off x="8579165" y="693321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447 DEGs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29F5D-FAC2-40B6-BFDB-2C9161A8155A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6F8BDE-C9A2-4FF8-81ED-E4A5FBE55B2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81937-D91E-4031-A509-29C7B6170955}"/>
              </a:ext>
            </a:extLst>
          </p:cNvPr>
          <p:cNvGrpSpPr/>
          <p:nvPr/>
        </p:nvGrpSpPr>
        <p:grpSpPr>
          <a:xfrm>
            <a:off x="0" y="0"/>
            <a:ext cx="5135979" cy="3393524"/>
            <a:chOff x="6309094" y="111041"/>
            <a:chExt cx="5135979" cy="3393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6A7262-4461-451D-944C-0B91C204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111041"/>
              <a:ext cx="5135979" cy="33935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DB3A22-1A1F-4983-B727-301356A5B393}"/>
                </a:ext>
              </a:extLst>
            </p:cNvPr>
            <p:cNvSpPr txBox="1"/>
            <p:nvPr/>
          </p:nvSpPr>
          <p:spPr>
            <a:xfrm>
              <a:off x="8484507" y="620069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421 DEGs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9934C-7E86-4CEF-B0FF-CD24B49C6DF6}"/>
              </a:ext>
            </a:extLst>
          </p:cNvPr>
          <p:cNvGrpSpPr/>
          <p:nvPr/>
        </p:nvGrpSpPr>
        <p:grpSpPr>
          <a:xfrm>
            <a:off x="0" y="3242394"/>
            <a:ext cx="5135979" cy="3393524"/>
            <a:chOff x="6309094" y="3353435"/>
            <a:chExt cx="5135979" cy="33935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36D93E-3907-45F8-9B5A-1D9D392E2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3353435"/>
              <a:ext cx="5135979" cy="33935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5F32CD-D967-4598-90C9-438C170F6074}"/>
                </a:ext>
              </a:extLst>
            </p:cNvPr>
            <p:cNvSpPr txBox="1"/>
            <p:nvPr/>
          </p:nvSpPr>
          <p:spPr>
            <a:xfrm>
              <a:off x="8484507" y="3818735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258 DEGs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23165"/>
            <a:ext cx="4375687" cy="30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6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4866209" y="123949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23165"/>
            <a:ext cx="4375687" cy="3035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DFE1A-D3F6-465A-A6BB-042FE38E4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510738"/>
            <a:ext cx="4633095" cy="32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39E27-517A-4ABA-84F6-D73F08063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85559"/>
            <a:ext cx="4633095" cy="321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19A31B-AB71-4520-B2D2-DB0056A03860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1990 DEGs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73910C-8F73-45ED-985D-4751841B15D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6660</TotalTime>
  <Words>837</Words>
  <Application>Microsoft Office PowerPoint</Application>
  <PresentationFormat>Widescreen</PresentationFormat>
  <Paragraphs>103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Lucida Console</vt:lpstr>
      <vt:lpstr>Office Theme</vt:lpstr>
      <vt:lpstr>Third pass analysis</vt:lpstr>
      <vt:lpstr>Analyses</vt:lpstr>
      <vt:lpstr>Analyses -- continued</vt:lpstr>
      <vt:lpstr>Mouse samples</vt:lpstr>
      <vt:lpstr>Analysis update</vt:lpstr>
      <vt:lpstr>Finalize DESeq2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K70_vs_K70MD_pvalue01_fc4  - DEGs (2016)</vt:lpstr>
      <vt:lpstr>PowerPoint Presentation</vt:lpstr>
      <vt:lpstr>K70_vs_NKO70_pvalue05_fc2  - DEGs (661)</vt:lpstr>
      <vt:lpstr>PowerPoint Presentation</vt:lpstr>
      <vt:lpstr>PowerPoint Presentation</vt:lpstr>
      <vt:lpstr>Common DEGs (K70MD &amp; K70P10) – 593 genes</vt:lpstr>
      <vt:lpstr>PowerPoint Presentation</vt:lpstr>
      <vt:lpstr>PowerPoint Presentation</vt:lpstr>
      <vt:lpstr>PowerPoint Presentation</vt:lpstr>
      <vt:lpstr>PowerPoint Presentation</vt:lpstr>
      <vt:lpstr>ESCC_196_signatures</vt:lpstr>
      <vt:lpstr>ESCC_196_signatures</vt:lpstr>
      <vt:lpstr>IPA – disease related results (ESCC_196_signatures)</vt:lpstr>
      <vt:lpstr>PowerPoint Presentation</vt:lpstr>
      <vt:lpstr>PowerPoint Presentation</vt:lpstr>
      <vt:lpstr>ESCC_196 signature -- disease cloud</vt:lpstr>
      <vt:lpstr>Supporting slides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in production</dc:title>
  <dc:creator>Li, Jianying (NIH/NIEHS) [C]</dc:creator>
  <cp:lastModifiedBy>Li, Jianying (NIH/NIEHS) [C]</cp:lastModifiedBy>
  <cp:revision>102</cp:revision>
  <dcterms:created xsi:type="dcterms:W3CDTF">2019-11-01T14:01:58Z</dcterms:created>
  <dcterms:modified xsi:type="dcterms:W3CDTF">2019-11-24T18:04:54Z</dcterms:modified>
</cp:coreProperties>
</file>